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3" r:id="rId5"/>
    <p:sldId id="266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0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A13EC-0BF0-4672-AB10-251E03FD948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5F9808-7E24-41D4-95EB-9111B8332FAE}">
      <dgm:prSet custT="1"/>
      <dgm:spPr/>
      <dgm:t>
        <a:bodyPr/>
        <a:lstStyle/>
        <a:p>
          <a:pPr algn="just"/>
          <a:r>
            <a:rPr lang="lt-LT" sz="2400" dirty="0"/>
            <a:t>Kvalifikuoto el. parašo teisinė galia yra tokia pati, kaip ir ranka pasirašyto parašo.</a:t>
          </a:r>
        </a:p>
        <a:p>
          <a:pPr algn="just"/>
          <a:endParaRPr lang="en-US" sz="2400" dirty="0"/>
        </a:p>
      </dgm:t>
    </dgm:pt>
    <dgm:pt modelId="{1CE2193F-8AD6-4EE1-80FA-7C66A4FB5E11}" type="parTrans" cxnId="{743BB54C-483E-4D80-A609-C24F73132A68}">
      <dgm:prSet/>
      <dgm:spPr/>
      <dgm:t>
        <a:bodyPr/>
        <a:lstStyle/>
        <a:p>
          <a:endParaRPr lang="en-US" sz="2400"/>
        </a:p>
      </dgm:t>
    </dgm:pt>
    <dgm:pt modelId="{01BB55DF-7102-4096-80BE-1E52734A6A64}" type="sibTrans" cxnId="{743BB54C-483E-4D80-A609-C24F73132A68}">
      <dgm:prSet/>
      <dgm:spPr/>
      <dgm:t>
        <a:bodyPr/>
        <a:lstStyle/>
        <a:p>
          <a:endParaRPr lang="en-US" sz="2400"/>
        </a:p>
      </dgm:t>
    </dgm:pt>
    <dgm:pt modelId="{7DB2E8DA-27B4-4443-AF57-EDE8D792127C}">
      <dgm:prSet custT="1"/>
      <dgm:spPr/>
      <dgm:t>
        <a:bodyPr/>
        <a:lstStyle/>
        <a:p>
          <a:pPr algn="just"/>
          <a:r>
            <a:rPr lang="lt-LT" sz="2400" dirty="0"/>
            <a:t>Elektroninis parašas yra kvalifikuotas, jei jis yra saugus ir sudarytas saugia parašo formavimo įranga bei patvirtintas galiojančiu kvalifikuotu sertifikatu.</a:t>
          </a:r>
          <a:endParaRPr lang="en-US" sz="2400" dirty="0"/>
        </a:p>
      </dgm:t>
    </dgm:pt>
    <dgm:pt modelId="{2E93C54B-AB17-4935-A34B-E71C019F2BD0}" type="parTrans" cxnId="{B43500E2-67CE-4AEA-8AE3-5B3A0BE77E7B}">
      <dgm:prSet/>
      <dgm:spPr/>
      <dgm:t>
        <a:bodyPr/>
        <a:lstStyle/>
        <a:p>
          <a:endParaRPr lang="en-US" sz="2400"/>
        </a:p>
      </dgm:t>
    </dgm:pt>
    <dgm:pt modelId="{E63B508A-9E8F-479E-9165-C58AF1806E81}" type="sibTrans" cxnId="{B43500E2-67CE-4AEA-8AE3-5B3A0BE77E7B}">
      <dgm:prSet/>
      <dgm:spPr/>
      <dgm:t>
        <a:bodyPr/>
        <a:lstStyle/>
        <a:p>
          <a:endParaRPr lang="en-US" sz="2400"/>
        </a:p>
      </dgm:t>
    </dgm:pt>
    <dgm:pt modelId="{DDCE17AF-241B-48ED-AFA1-10004D26EA2E}">
      <dgm:prSet custT="1"/>
      <dgm:spPr/>
      <dgm:t>
        <a:bodyPr/>
        <a:lstStyle/>
        <a:p>
          <a:pPr algn="just"/>
          <a:r>
            <a:rPr lang="lt-LT" sz="2400" dirty="0"/>
            <a:t>Reikalavimai kvalifikuotam el. parašui yra vienodi visose ES šalyse. </a:t>
          </a:r>
          <a:endParaRPr lang="en-US" sz="2400" dirty="0"/>
        </a:p>
      </dgm:t>
    </dgm:pt>
    <dgm:pt modelId="{8D3A67D2-6068-4F5C-9507-18933B23F257}" type="parTrans" cxnId="{71076B34-2208-4D50-BEFF-6C6AE61222C4}">
      <dgm:prSet/>
      <dgm:spPr/>
      <dgm:t>
        <a:bodyPr/>
        <a:lstStyle/>
        <a:p>
          <a:endParaRPr lang="en-US" sz="2400"/>
        </a:p>
      </dgm:t>
    </dgm:pt>
    <dgm:pt modelId="{7F2EB5EA-B82B-4F45-A65D-6D3BB58FCD91}" type="sibTrans" cxnId="{71076B34-2208-4D50-BEFF-6C6AE61222C4}">
      <dgm:prSet/>
      <dgm:spPr/>
      <dgm:t>
        <a:bodyPr/>
        <a:lstStyle/>
        <a:p>
          <a:endParaRPr lang="en-US" sz="2400"/>
        </a:p>
      </dgm:t>
    </dgm:pt>
    <dgm:pt modelId="{006017AF-778C-44BE-AD5D-91E8596AAF19}">
      <dgm:prSet custT="1"/>
      <dgm:spPr/>
      <dgm:t>
        <a:bodyPr/>
        <a:lstStyle/>
        <a:p>
          <a:pPr algn="just"/>
          <a:r>
            <a:rPr lang="lt-LT" sz="2400" dirty="0"/>
            <a:t>Reikalavimų kvalifikuotam el. parašui tenkinimą prižiūri ir garantuoja valstybė.</a:t>
          </a:r>
          <a:endParaRPr lang="en-US" sz="2400" dirty="0"/>
        </a:p>
      </dgm:t>
    </dgm:pt>
    <dgm:pt modelId="{DAEC1953-A113-4B7F-9C48-03ABD43CEFBD}" type="parTrans" cxnId="{702C7B57-DB89-4C27-B3B2-13DEB685EDEE}">
      <dgm:prSet/>
      <dgm:spPr/>
      <dgm:t>
        <a:bodyPr/>
        <a:lstStyle/>
        <a:p>
          <a:endParaRPr lang="en-US" sz="2400"/>
        </a:p>
      </dgm:t>
    </dgm:pt>
    <dgm:pt modelId="{7523DE97-5AFE-4D3D-BA7E-A299D34D3395}" type="sibTrans" cxnId="{702C7B57-DB89-4C27-B3B2-13DEB685EDEE}">
      <dgm:prSet/>
      <dgm:spPr/>
      <dgm:t>
        <a:bodyPr/>
        <a:lstStyle/>
        <a:p>
          <a:endParaRPr lang="en-US" sz="2400"/>
        </a:p>
      </dgm:t>
    </dgm:pt>
    <dgm:pt modelId="{BA81B3F3-A08A-4C3E-A1D4-FB3752223FB1}" type="pres">
      <dgm:prSet presAssocID="{5ADA13EC-0BF0-4672-AB10-251E03FD9484}" presName="vert0" presStyleCnt="0">
        <dgm:presLayoutVars>
          <dgm:dir/>
          <dgm:animOne val="branch"/>
          <dgm:animLvl val="lvl"/>
        </dgm:presLayoutVars>
      </dgm:prSet>
      <dgm:spPr/>
    </dgm:pt>
    <dgm:pt modelId="{1D5BD677-5C5C-4A25-994F-29D3BF3A36FA}" type="pres">
      <dgm:prSet presAssocID="{9F5F9808-7E24-41D4-95EB-9111B8332FAE}" presName="thickLine" presStyleLbl="alignNode1" presStyleIdx="0" presStyleCnt="4"/>
      <dgm:spPr/>
    </dgm:pt>
    <dgm:pt modelId="{E5D2E71A-DCBD-415A-9D98-3FC20DA2FCE9}" type="pres">
      <dgm:prSet presAssocID="{9F5F9808-7E24-41D4-95EB-9111B8332FAE}" presName="horz1" presStyleCnt="0"/>
      <dgm:spPr/>
    </dgm:pt>
    <dgm:pt modelId="{D54DDA84-8177-4D57-975A-3AE3D3F7A15D}" type="pres">
      <dgm:prSet presAssocID="{9F5F9808-7E24-41D4-95EB-9111B8332FAE}" presName="tx1" presStyleLbl="revTx" presStyleIdx="0" presStyleCnt="4" custScaleY="67285"/>
      <dgm:spPr/>
    </dgm:pt>
    <dgm:pt modelId="{485C1784-B614-4E77-974F-948205D03BA0}" type="pres">
      <dgm:prSet presAssocID="{9F5F9808-7E24-41D4-95EB-9111B8332FAE}" presName="vert1" presStyleCnt="0"/>
      <dgm:spPr/>
    </dgm:pt>
    <dgm:pt modelId="{394120AE-A9C3-4650-AC3C-A0421F04115A}" type="pres">
      <dgm:prSet presAssocID="{7DB2E8DA-27B4-4443-AF57-EDE8D792127C}" presName="thickLine" presStyleLbl="alignNode1" presStyleIdx="1" presStyleCnt="4"/>
      <dgm:spPr/>
    </dgm:pt>
    <dgm:pt modelId="{CD9C7783-FFC4-4420-A46C-81CB068FFCB5}" type="pres">
      <dgm:prSet presAssocID="{7DB2E8DA-27B4-4443-AF57-EDE8D792127C}" presName="horz1" presStyleCnt="0"/>
      <dgm:spPr/>
    </dgm:pt>
    <dgm:pt modelId="{C9392B7B-666B-4999-A391-DCA8FD64DF88}" type="pres">
      <dgm:prSet presAssocID="{7DB2E8DA-27B4-4443-AF57-EDE8D792127C}" presName="tx1" presStyleLbl="revTx" presStyleIdx="1" presStyleCnt="4" custScaleY="102041"/>
      <dgm:spPr/>
    </dgm:pt>
    <dgm:pt modelId="{3338710B-EBE6-4507-BB4B-0289D32C668A}" type="pres">
      <dgm:prSet presAssocID="{7DB2E8DA-27B4-4443-AF57-EDE8D792127C}" presName="vert1" presStyleCnt="0"/>
      <dgm:spPr/>
    </dgm:pt>
    <dgm:pt modelId="{3111D1F9-F008-49C0-8807-634C80EB38F2}" type="pres">
      <dgm:prSet presAssocID="{DDCE17AF-241B-48ED-AFA1-10004D26EA2E}" presName="thickLine" presStyleLbl="alignNode1" presStyleIdx="2" presStyleCnt="4"/>
      <dgm:spPr/>
    </dgm:pt>
    <dgm:pt modelId="{5FC21A4B-7916-41B4-99F9-F299535E5790}" type="pres">
      <dgm:prSet presAssocID="{DDCE17AF-241B-48ED-AFA1-10004D26EA2E}" presName="horz1" presStyleCnt="0"/>
      <dgm:spPr/>
    </dgm:pt>
    <dgm:pt modelId="{3B1833E1-1210-4D97-9C11-4CEFDCD9DFDF}" type="pres">
      <dgm:prSet presAssocID="{DDCE17AF-241B-48ED-AFA1-10004D26EA2E}" presName="tx1" presStyleLbl="revTx" presStyleIdx="2" presStyleCnt="4" custScaleY="66375"/>
      <dgm:spPr/>
    </dgm:pt>
    <dgm:pt modelId="{7657C6DD-8AAF-49A8-8051-70890267ACA1}" type="pres">
      <dgm:prSet presAssocID="{DDCE17AF-241B-48ED-AFA1-10004D26EA2E}" presName="vert1" presStyleCnt="0"/>
      <dgm:spPr/>
    </dgm:pt>
    <dgm:pt modelId="{74A5A110-EFDE-4452-8899-1E864AF71115}" type="pres">
      <dgm:prSet presAssocID="{006017AF-778C-44BE-AD5D-91E8596AAF19}" presName="thickLine" presStyleLbl="alignNode1" presStyleIdx="3" presStyleCnt="4"/>
      <dgm:spPr/>
    </dgm:pt>
    <dgm:pt modelId="{75A8A798-FA71-4FCA-A7B6-59623D53DBF3}" type="pres">
      <dgm:prSet presAssocID="{006017AF-778C-44BE-AD5D-91E8596AAF19}" presName="horz1" presStyleCnt="0"/>
      <dgm:spPr/>
    </dgm:pt>
    <dgm:pt modelId="{C8699532-30F5-41C2-96DE-B3507DE01AC7}" type="pres">
      <dgm:prSet presAssocID="{006017AF-778C-44BE-AD5D-91E8596AAF19}" presName="tx1" presStyleLbl="revTx" presStyleIdx="3" presStyleCnt="4" custScaleY="59071"/>
      <dgm:spPr/>
    </dgm:pt>
    <dgm:pt modelId="{83D686D9-834F-4D83-B76C-3BD03A857D58}" type="pres">
      <dgm:prSet presAssocID="{006017AF-778C-44BE-AD5D-91E8596AAF19}" presName="vert1" presStyleCnt="0"/>
      <dgm:spPr/>
    </dgm:pt>
  </dgm:ptLst>
  <dgm:cxnLst>
    <dgm:cxn modelId="{D7E8D214-DF9C-47A6-933F-CC84A9E5D920}" type="presOf" srcId="{006017AF-778C-44BE-AD5D-91E8596AAF19}" destId="{C8699532-30F5-41C2-96DE-B3507DE01AC7}" srcOrd="0" destOrd="0" presId="urn:microsoft.com/office/officeart/2008/layout/LinedList"/>
    <dgm:cxn modelId="{71076B34-2208-4D50-BEFF-6C6AE61222C4}" srcId="{5ADA13EC-0BF0-4672-AB10-251E03FD9484}" destId="{DDCE17AF-241B-48ED-AFA1-10004D26EA2E}" srcOrd="2" destOrd="0" parTransId="{8D3A67D2-6068-4F5C-9507-18933B23F257}" sibTransId="{7F2EB5EA-B82B-4F45-A65D-6D3BB58FCD91}"/>
    <dgm:cxn modelId="{743BB54C-483E-4D80-A609-C24F73132A68}" srcId="{5ADA13EC-0BF0-4672-AB10-251E03FD9484}" destId="{9F5F9808-7E24-41D4-95EB-9111B8332FAE}" srcOrd="0" destOrd="0" parTransId="{1CE2193F-8AD6-4EE1-80FA-7C66A4FB5E11}" sibTransId="{01BB55DF-7102-4096-80BE-1E52734A6A64}"/>
    <dgm:cxn modelId="{AD219F50-B0DF-4569-A267-90645EE3CA02}" type="presOf" srcId="{9F5F9808-7E24-41D4-95EB-9111B8332FAE}" destId="{D54DDA84-8177-4D57-975A-3AE3D3F7A15D}" srcOrd="0" destOrd="0" presId="urn:microsoft.com/office/officeart/2008/layout/LinedList"/>
    <dgm:cxn modelId="{702C7B57-DB89-4C27-B3B2-13DEB685EDEE}" srcId="{5ADA13EC-0BF0-4672-AB10-251E03FD9484}" destId="{006017AF-778C-44BE-AD5D-91E8596AAF19}" srcOrd="3" destOrd="0" parTransId="{DAEC1953-A113-4B7F-9C48-03ABD43CEFBD}" sibTransId="{7523DE97-5AFE-4D3D-BA7E-A299D34D3395}"/>
    <dgm:cxn modelId="{BC6684BC-9E0B-4E99-8902-6B35333B224A}" type="presOf" srcId="{7DB2E8DA-27B4-4443-AF57-EDE8D792127C}" destId="{C9392B7B-666B-4999-A391-DCA8FD64DF88}" srcOrd="0" destOrd="0" presId="urn:microsoft.com/office/officeart/2008/layout/LinedList"/>
    <dgm:cxn modelId="{EF3084D7-69E2-4D34-8F30-9D070621AE67}" type="presOf" srcId="{5ADA13EC-0BF0-4672-AB10-251E03FD9484}" destId="{BA81B3F3-A08A-4C3E-A1D4-FB3752223FB1}" srcOrd="0" destOrd="0" presId="urn:microsoft.com/office/officeart/2008/layout/LinedList"/>
    <dgm:cxn modelId="{B43500E2-67CE-4AEA-8AE3-5B3A0BE77E7B}" srcId="{5ADA13EC-0BF0-4672-AB10-251E03FD9484}" destId="{7DB2E8DA-27B4-4443-AF57-EDE8D792127C}" srcOrd="1" destOrd="0" parTransId="{2E93C54B-AB17-4935-A34B-E71C019F2BD0}" sibTransId="{E63B508A-9E8F-479E-9165-C58AF1806E81}"/>
    <dgm:cxn modelId="{5ACB49FA-5B1C-424C-AFF0-405BB2E9505A}" type="presOf" srcId="{DDCE17AF-241B-48ED-AFA1-10004D26EA2E}" destId="{3B1833E1-1210-4D97-9C11-4CEFDCD9DFDF}" srcOrd="0" destOrd="0" presId="urn:microsoft.com/office/officeart/2008/layout/LinedList"/>
    <dgm:cxn modelId="{C8E561D4-858E-4C3E-8CE7-CFB15CD8AA1A}" type="presParOf" srcId="{BA81B3F3-A08A-4C3E-A1D4-FB3752223FB1}" destId="{1D5BD677-5C5C-4A25-994F-29D3BF3A36FA}" srcOrd="0" destOrd="0" presId="urn:microsoft.com/office/officeart/2008/layout/LinedList"/>
    <dgm:cxn modelId="{EE9594C7-E0AD-44CA-B0EA-F0BFD59312C8}" type="presParOf" srcId="{BA81B3F3-A08A-4C3E-A1D4-FB3752223FB1}" destId="{E5D2E71A-DCBD-415A-9D98-3FC20DA2FCE9}" srcOrd="1" destOrd="0" presId="urn:microsoft.com/office/officeart/2008/layout/LinedList"/>
    <dgm:cxn modelId="{15B9BB1E-B59E-4B07-B7B2-5FAFDEFD6E64}" type="presParOf" srcId="{E5D2E71A-DCBD-415A-9D98-3FC20DA2FCE9}" destId="{D54DDA84-8177-4D57-975A-3AE3D3F7A15D}" srcOrd="0" destOrd="0" presId="urn:microsoft.com/office/officeart/2008/layout/LinedList"/>
    <dgm:cxn modelId="{64356699-6C03-41EB-9A72-63B25BFA8733}" type="presParOf" srcId="{E5D2E71A-DCBD-415A-9D98-3FC20DA2FCE9}" destId="{485C1784-B614-4E77-974F-948205D03BA0}" srcOrd="1" destOrd="0" presId="urn:microsoft.com/office/officeart/2008/layout/LinedList"/>
    <dgm:cxn modelId="{D522A5CE-C17B-429C-95BA-EC23B9B25DDF}" type="presParOf" srcId="{BA81B3F3-A08A-4C3E-A1D4-FB3752223FB1}" destId="{394120AE-A9C3-4650-AC3C-A0421F04115A}" srcOrd="2" destOrd="0" presId="urn:microsoft.com/office/officeart/2008/layout/LinedList"/>
    <dgm:cxn modelId="{8EC0C746-3254-4951-841B-1C0A9962AAA6}" type="presParOf" srcId="{BA81B3F3-A08A-4C3E-A1D4-FB3752223FB1}" destId="{CD9C7783-FFC4-4420-A46C-81CB068FFCB5}" srcOrd="3" destOrd="0" presId="urn:microsoft.com/office/officeart/2008/layout/LinedList"/>
    <dgm:cxn modelId="{D7035DA2-16EC-4555-A783-D7C396077B00}" type="presParOf" srcId="{CD9C7783-FFC4-4420-A46C-81CB068FFCB5}" destId="{C9392B7B-666B-4999-A391-DCA8FD64DF88}" srcOrd="0" destOrd="0" presId="urn:microsoft.com/office/officeart/2008/layout/LinedList"/>
    <dgm:cxn modelId="{1048C092-7DF3-4F09-A9C0-2F23B506B6B5}" type="presParOf" srcId="{CD9C7783-FFC4-4420-A46C-81CB068FFCB5}" destId="{3338710B-EBE6-4507-BB4B-0289D32C668A}" srcOrd="1" destOrd="0" presId="urn:microsoft.com/office/officeart/2008/layout/LinedList"/>
    <dgm:cxn modelId="{2373554E-A38F-417E-964E-ADBE99EA9DF8}" type="presParOf" srcId="{BA81B3F3-A08A-4C3E-A1D4-FB3752223FB1}" destId="{3111D1F9-F008-49C0-8807-634C80EB38F2}" srcOrd="4" destOrd="0" presId="urn:microsoft.com/office/officeart/2008/layout/LinedList"/>
    <dgm:cxn modelId="{ECBE45DF-10FF-4B55-A17A-88786EAE4DCF}" type="presParOf" srcId="{BA81B3F3-A08A-4C3E-A1D4-FB3752223FB1}" destId="{5FC21A4B-7916-41B4-99F9-F299535E5790}" srcOrd="5" destOrd="0" presId="urn:microsoft.com/office/officeart/2008/layout/LinedList"/>
    <dgm:cxn modelId="{FC9D00F5-872E-4851-8C43-92E5BE101053}" type="presParOf" srcId="{5FC21A4B-7916-41B4-99F9-F299535E5790}" destId="{3B1833E1-1210-4D97-9C11-4CEFDCD9DFDF}" srcOrd="0" destOrd="0" presId="urn:microsoft.com/office/officeart/2008/layout/LinedList"/>
    <dgm:cxn modelId="{ADC76313-B954-4650-8E97-CA0C528BD508}" type="presParOf" srcId="{5FC21A4B-7916-41B4-99F9-F299535E5790}" destId="{7657C6DD-8AAF-49A8-8051-70890267ACA1}" srcOrd="1" destOrd="0" presId="urn:microsoft.com/office/officeart/2008/layout/LinedList"/>
    <dgm:cxn modelId="{EF660A48-259A-4EAA-A4E0-D2F37C83DC03}" type="presParOf" srcId="{BA81B3F3-A08A-4C3E-A1D4-FB3752223FB1}" destId="{74A5A110-EFDE-4452-8899-1E864AF71115}" srcOrd="6" destOrd="0" presId="urn:microsoft.com/office/officeart/2008/layout/LinedList"/>
    <dgm:cxn modelId="{1593A4BB-2ACF-40BC-850D-958A60A3FD58}" type="presParOf" srcId="{BA81B3F3-A08A-4C3E-A1D4-FB3752223FB1}" destId="{75A8A798-FA71-4FCA-A7B6-59623D53DBF3}" srcOrd="7" destOrd="0" presId="urn:microsoft.com/office/officeart/2008/layout/LinedList"/>
    <dgm:cxn modelId="{68F085FC-9360-4FBC-A413-1A747C3E9CA8}" type="presParOf" srcId="{75A8A798-FA71-4FCA-A7B6-59623D53DBF3}" destId="{C8699532-30F5-41C2-96DE-B3507DE01AC7}" srcOrd="0" destOrd="0" presId="urn:microsoft.com/office/officeart/2008/layout/LinedList"/>
    <dgm:cxn modelId="{2800E798-B3A3-46DB-BDE5-888733AE3183}" type="presParOf" srcId="{75A8A798-FA71-4FCA-A7B6-59623D53DBF3}" destId="{83D686D9-834F-4D83-B76C-3BD03A857D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BD677-5C5C-4A25-994F-29D3BF3A36FA}">
      <dsp:nvSpPr>
        <dsp:cNvPr id="0" name=""/>
        <dsp:cNvSpPr/>
      </dsp:nvSpPr>
      <dsp:spPr>
        <a:xfrm>
          <a:off x="0" y="2518"/>
          <a:ext cx="76939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DDA84-8177-4D57-975A-3AE3D3F7A15D}">
      <dsp:nvSpPr>
        <dsp:cNvPr id="0" name=""/>
        <dsp:cNvSpPr/>
      </dsp:nvSpPr>
      <dsp:spPr>
        <a:xfrm>
          <a:off x="0" y="2518"/>
          <a:ext cx="7693918" cy="103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Kvalifikuoto el. parašo teisinė galia yra tokia pati, kaip ir ranka pasirašyto parašo.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518"/>
        <a:ext cx="7693918" cy="1030635"/>
      </dsp:txXfrm>
    </dsp:sp>
    <dsp:sp modelId="{394120AE-A9C3-4650-AC3C-A0421F04115A}">
      <dsp:nvSpPr>
        <dsp:cNvPr id="0" name=""/>
        <dsp:cNvSpPr/>
      </dsp:nvSpPr>
      <dsp:spPr>
        <a:xfrm>
          <a:off x="0" y="1033153"/>
          <a:ext cx="76939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92B7B-666B-4999-A391-DCA8FD64DF88}">
      <dsp:nvSpPr>
        <dsp:cNvPr id="0" name=""/>
        <dsp:cNvSpPr/>
      </dsp:nvSpPr>
      <dsp:spPr>
        <a:xfrm>
          <a:off x="0" y="1033153"/>
          <a:ext cx="7686404" cy="1563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Elektroninis parašas yra kvalifikuotas, jei jis yra saugus ir sudarytas saugia parašo formavimo įranga bei patvirtintas galiojančiu kvalifikuotu sertifikatu.</a:t>
          </a:r>
          <a:endParaRPr lang="en-US" sz="2400" kern="1200" dirty="0"/>
        </a:p>
      </dsp:txBody>
      <dsp:txXfrm>
        <a:off x="0" y="1033153"/>
        <a:ext cx="7686404" cy="1563008"/>
      </dsp:txXfrm>
    </dsp:sp>
    <dsp:sp modelId="{3111D1F9-F008-49C0-8807-634C80EB38F2}">
      <dsp:nvSpPr>
        <dsp:cNvPr id="0" name=""/>
        <dsp:cNvSpPr/>
      </dsp:nvSpPr>
      <dsp:spPr>
        <a:xfrm>
          <a:off x="0" y="2596162"/>
          <a:ext cx="76939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833E1-1210-4D97-9C11-4CEFDCD9DFDF}">
      <dsp:nvSpPr>
        <dsp:cNvPr id="0" name=""/>
        <dsp:cNvSpPr/>
      </dsp:nvSpPr>
      <dsp:spPr>
        <a:xfrm>
          <a:off x="0" y="2596162"/>
          <a:ext cx="7693918" cy="101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Reikalavimai kvalifikuotam el. parašui yra vienodi visose ES šalyse. </a:t>
          </a:r>
          <a:endParaRPr lang="en-US" sz="2400" kern="1200" dirty="0"/>
        </a:p>
      </dsp:txBody>
      <dsp:txXfrm>
        <a:off x="0" y="2596162"/>
        <a:ext cx="7693918" cy="1016696"/>
      </dsp:txXfrm>
    </dsp:sp>
    <dsp:sp modelId="{74A5A110-EFDE-4452-8899-1E864AF71115}">
      <dsp:nvSpPr>
        <dsp:cNvPr id="0" name=""/>
        <dsp:cNvSpPr/>
      </dsp:nvSpPr>
      <dsp:spPr>
        <a:xfrm>
          <a:off x="0" y="3612858"/>
          <a:ext cx="76939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99532-30F5-41C2-96DE-B3507DE01AC7}">
      <dsp:nvSpPr>
        <dsp:cNvPr id="0" name=""/>
        <dsp:cNvSpPr/>
      </dsp:nvSpPr>
      <dsp:spPr>
        <a:xfrm>
          <a:off x="0" y="3612858"/>
          <a:ext cx="7693918" cy="90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Reikalavimų kvalifikuotam el. parašui tenkinimą prižiūri ir garantuoja valstybė.</a:t>
          </a:r>
          <a:endParaRPr lang="en-US" sz="2400" kern="1200" dirty="0"/>
        </a:p>
      </dsp:txBody>
      <dsp:txXfrm>
        <a:off x="0" y="3612858"/>
        <a:ext cx="7693918" cy="904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okumentai@nma.l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okumentai@nma.lt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igna.mitsoft.lt/signa-web/app/index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tfood.lt/veiklos-sritys/socialinis-bendradarbiavimas/vykdomos-veiklos-seminarai-leidiniai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tfood.lt/veiklos-sritys/socialinis-bendradarbiavimas/vykdomos-veiklos-seminarai-leidiniai/" TargetMode="Externa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food.lt/veiklos-sritys/socialinis-bendradarbiavimas/kaimo-bendruomenes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reepdfconvert.com/lt/merge-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gna.mitsoft.lt/signa-web/app/index.html" TargetMode="External"/><Relationship Id="rId4" Type="http://schemas.openxmlformats.org/officeDocument/2006/relationships/hyperlink" Target="https://www.archyvai.lt/lt/paslaugos_53/adoc-dokumentai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E509CB2-DD00-4466-AD3F-23B49E2E4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DOKUMENTŲ PASIRAŠYMAS KVALIFIKUOTU ELEKTRONINIU PARAŠU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B49E828-4EA1-4809-A56A-8CE6D99BE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81"/>
            <a:ext cx="8915399" cy="1126283"/>
          </a:xfrm>
        </p:spPr>
        <p:txBody>
          <a:bodyPr/>
          <a:lstStyle/>
          <a:p>
            <a:pPr algn="ctr"/>
            <a:r>
              <a:rPr lang="lt-LT" dirty="0"/>
              <a:t>Teikiant paraiškas </a:t>
            </a:r>
            <a:r>
              <a:rPr lang="pt-BR" dirty="0"/>
              <a:t>Nacionalin</a:t>
            </a:r>
            <a:r>
              <a:rPr lang="lt-LT" dirty="0"/>
              <a:t>ei</a:t>
            </a:r>
            <a:r>
              <a:rPr lang="pt-BR" dirty="0"/>
              <a:t> parama</a:t>
            </a:r>
            <a:r>
              <a:rPr lang="lt-LT" dirty="0"/>
              <a:t>i</a:t>
            </a:r>
            <a:r>
              <a:rPr lang="pt-BR" dirty="0"/>
              <a:t> kaimo bendruomenių veiklai</a:t>
            </a:r>
            <a:r>
              <a:rPr lang="lt-LT" dirty="0"/>
              <a:t> 2022 m.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DD65BEC-FF13-4569-B65B-812336A9B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011" y="229196"/>
            <a:ext cx="2179574" cy="86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1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 descr="Paveikslėlis, kuriame yra stalas&#10;&#10;Automatiškai sugeneruotas aprašymas">
            <a:extLst>
              <a:ext uri="{FF2B5EF4-FFF2-40B4-BE49-F238E27FC236}">
                <a16:creationId xmlns:a16="http://schemas.microsoft.com/office/drawing/2014/main" id="{492A6909-4C20-4BD6-A2BB-EDC4F3281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92" y="1008281"/>
            <a:ext cx="8480554" cy="56636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tačiakampis 12">
            <a:extLst>
              <a:ext uri="{FF2B5EF4-FFF2-40B4-BE49-F238E27FC236}">
                <a16:creationId xmlns:a16="http://schemas.microsoft.com/office/drawing/2014/main" id="{EDC68B6F-2BE0-4A41-86D5-22E12ECF338D}"/>
              </a:ext>
            </a:extLst>
          </p:cNvPr>
          <p:cNvSpPr/>
          <p:nvPr/>
        </p:nvSpPr>
        <p:spPr>
          <a:xfrm>
            <a:off x="4749386" y="4703379"/>
            <a:ext cx="1065488" cy="251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cxnSp>
        <p:nvCxnSpPr>
          <p:cNvPr id="14" name="Tiesioji rodyklės jungtis 13">
            <a:extLst>
              <a:ext uri="{FF2B5EF4-FFF2-40B4-BE49-F238E27FC236}">
                <a16:creationId xmlns:a16="http://schemas.microsoft.com/office/drawing/2014/main" id="{BD7A701B-EAC4-4048-ACFF-CC4B6C18DB8F}"/>
              </a:ext>
            </a:extLst>
          </p:cNvPr>
          <p:cNvCxnSpPr/>
          <p:nvPr/>
        </p:nvCxnSpPr>
        <p:spPr>
          <a:xfrm flipV="1">
            <a:off x="7323785" y="6301118"/>
            <a:ext cx="711835" cy="370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5219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urinio vietos rezervavimo ženklas 8">
            <a:extLst>
              <a:ext uri="{FF2B5EF4-FFF2-40B4-BE49-F238E27FC236}">
                <a16:creationId xmlns:a16="http://schemas.microsoft.com/office/drawing/2014/main" id="{41784B5D-D6D7-4B21-8530-F4D957C5D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964" y="1388803"/>
            <a:ext cx="9032908" cy="5064546"/>
          </a:xfrm>
          <a:prstGeom prst="rect">
            <a:avLst/>
          </a:prstGeom>
        </p:spPr>
      </p:pic>
      <p:cxnSp>
        <p:nvCxnSpPr>
          <p:cNvPr id="10" name="Tiesioji jungtis 9">
            <a:extLst>
              <a:ext uri="{FF2B5EF4-FFF2-40B4-BE49-F238E27FC236}">
                <a16:creationId xmlns:a16="http://schemas.microsoft.com/office/drawing/2014/main" id="{2CD619AA-8829-4BCC-95AD-1E8E18344284}"/>
              </a:ext>
            </a:extLst>
          </p:cNvPr>
          <p:cNvCxnSpPr/>
          <p:nvPr/>
        </p:nvCxnSpPr>
        <p:spPr>
          <a:xfrm flipV="1">
            <a:off x="2939127" y="3309239"/>
            <a:ext cx="210693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1" name="Tiesioji rodyklės jungtis 10">
            <a:extLst>
              <a:ext uri="{FF2B5EF4-FFF2-40B4-BE49-F238E27FC236}">
                <a16:creationId xmlns:a16="http://schemas.microsoft.com/office/drawing/2014/main" id="{B0163293-AA61-4EE7-8671-4392276A8FCF}"/>
              </a:ext>
            </a:extLst>
          </p:cNvPr>
          <p:cNvCxnSpPr/>
          <p:nvPr/>
        </p:nvCxnSpPr>
        <p:spPr>
          <a:xfrm flipV="1">
            <a:off x="7587550" y="6222272"/>
            <a:ext cx="701040" cy="27241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Tiesioji rodyklės jungtis 11">
            <a:extLst>
              <a:ext uri="{FF2B5EF4-FFF2-40B4-BE49-F238E27FC236}">
                <a16:creationId xmlns:a16="http://schemas.microsoft.com/office/drawing/2014/main" id="{71EA14F3-BB80-4A76-AA20-1DE045CF4B09}"/>
              </a:ext>
            </a:extLst>
          </p:cNvPr>
          <p:cNvCxnSpPr/>
          <p:nvPr/>
        </p:nvCxnSpPr>
        <p:spPr>
          <a:xfrm flipV="1">
            <a:off x="2016146" y="2623318"/>
            <a:ext cx="701040" cy="27241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Tiesioji rodyklės jungtis 12">
            <a:extLst>
              <a:ext uri="{FF2B5EF4-FFF2-40B4-BE49-F238E27FC236}">
                <a16:creationId xmlns:a16="http://schemas.microsoft.com/office/drawing/2014/main" id="{6ABF0502-B1CD-4D9E-BF17-F641FF57F9AA}"/>
              </a:ext>
            </a:extLst>
          </p:cNvPr>
          <p:cNvCxnSpPr/>
          <p:nvPr/>
        </p:nvCxnSpPr>
        <p:spPr>
          <a:xfrm flipV="1">
            <a:off x="2016146" y="4271952"/>
            <a:ext cx="701040" cy="27241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2379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8A7E908E-DD8B-4A61-89B9-B6D2C532A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868" y="892411"/>
            <a:ext cx="7784487" cy="45105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0BAA67-3D2B-4093-92B2-A90ABB7B9DD2}"/>
              </a:ext>
            </a:extLst>
          </p:cNvPr>
          <p:cNvSpPr txBox="1"/>
          <p:nvPr/>
        </p:nvSpPr>
        <p:spPr>
          <a:xfrm>
            <a:off x="1882066" y="5591175"/>
            <a:ext cx="94369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b="1" dirty="0">
                <a:solidFill>
                  <a:srgbClr val="FF0000"/>
                </a:solidFill>
              </a:rPr>
              <a:t>1. </a:t>
            </a:r>
            <a:r>
              <a:rPr lang="lt-LT" sz="1600" dirty="0"/>
              <a:t>įkelti pagrindinį dokumentą – paramos paraišką (privaloma);</a:t>
            </a:r>
          </a:p>
          <a:p>
            <a:r>
              <a:rPr lang="lt-LT" sz="1600" b="1" dirty="0">
                <a:solidFill>
                  <a:srgbClr val="FF0000"/>
                </a:solidFill>
              </a:rPr>
              <a:t>2. </a:t>
            </a:r>
            <a:r>
              <a:rPr lang="lt-LT" sz="1600" dirty="0"/>
              <a:t>įkelti pridedamus dokumentus/priedus (pvz., komerciniai pasiūlymai, protokolai, NT dokumentai ir kt.); </a:t>
            </a:r>
          </a:p>
          <a:p>
            <a:r>
              <a:rPr lang="lt-LT" sz="1600" b="1" dirty="0">
                <a:solidFill>
                  <a:srgbClr val="FF0000"/>
                </a:solidFill>
              </a:rPr>
              <a:t>3. </a:t>
            </a:r>
            <a:r>
              <a:rPr lang="lt-LT" sz="1600" dirty="0"/>
              <a:t>įkelti kitus savarankiškus ADOC dokumentus (retai pasitaiko).</a:t>
            </a:r>
          </a:p>
        </p:txBody>
      </p:sp>
      <p:cxnSp>
        <p:nvCxnSpPr>
          <p:cNvPr id="20" name="Tiesioji rodyklės jungtis 19">
            <a:extLst>
              <a:ext uri="{FF2B5EF4-FFF2-40B4-BE49-F238E27FC236}">
                <a16:creationId xmlns:a16="http://schemas.microsoft.com/office/drawing/2014/main" id="{346B57B0-F4E2-489A-BFEC-66E336AA994E}"/>
              </a:ext>
            </a:extLst>
          </p:cNvPr>
          <p:cNvCxnSpPr/>
          <p:nvPr/>
        </p:nvCxnSpPr>
        <p:spPr>
          <a:xfrm flipV="1">
            <a:off x="6862956" y="5224637"/>
            <a:ext cx="701040" cy="27241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4023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8EBFB369-B99C-43F4-800E-A166CB128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078" y="1003177"/>
            <a:ext cx="8237202" cy="5362031"/>
          </a:xfrm>
          <a:prstGeom prst="rect">
            <a:avLst/>
          </a:prstGeom>
        </p:spPr>
      </p:pic>
      <p:cxnSp>
        <p:nvCxnSpPr>
          <p:cNvPr id="15" name="Tiesioji jungtis 14">
            <a:extLst>
              <a:ext uri="{FF2B5EF4-FFF2-40B4-BE49-F238E27FC236}">
                <a16:creationId xmlns:a16="http://schemas.microsoft.com/office/drawing/2014/main" id="{89F143C0-92A6-4FA7-AA21-0361C80E78AA}"/>
              </a:ext>
            </a:extLst>
          </p:cNvPr>
          <p:cNvCxnSpPr/>
          <p:nvPr/>
        </p:nvCxnSpPr>
        <p:spPr>
          <a:xfrm>
            <a:off x="6116918" y="3648559"/>
            <a:ext cx="1022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iesioji rodyklės jungtis 15">
            <a:extLst>
              <a:ext uri="{FF2B5EF4-FFF2-40B4-BE49-F238E27FC236}">
                <a16:creationId xmlns:a16="http://schemas.microsoft.com/office/drawing/2014/main" id="{82CE783E-0006-469C-88BE-75FA3EDA04D7}"/>
              </a:ext>
            </a:extLst>
          </p:cNvPr>
          <p:cNvCxnSpPr/>
          <p:nvPr/>
        </p:nvCxnSpPr>
        <p:spPr>
          <a:xfrm flipV="1">
            <a:off x="3238425" y="1817471"/>
            <a:ext cx="711835" cy="370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Tiesioji rodyklės jungtis 16">
            <a:extLst>
              <a:ext uri="{FF2B5EF4-FFF2-40B4-BE49-F238E27FC236}">
                <a16:creationId xmlns:a16="http://schemas.microsoft.com/office/drawing/2014/main" id="{66390A1B-946F-4136-90AC-96FE3858F9FB}"/>
              </a:ext>
            </a:extLst>
          </p:cNvPr>
          <p:cNvCxnSpPr/>
          <p:nvPr/>
        </p:nvCxnSpPr>
        <p:spPr>
          <a:xfrm flipV="1">
            <a:off x="7004481" y="6293942"/>
            <a:ext cx="711835" cy="370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0341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B164107C-5315-4FEA-BFAD-C9E5724C5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024" y="1357702"/>
            <a:ext cx="8872473" cy="5103784"/>
          </a:xfrm>
          <a:prstGeom prst="rect">
            <a:avLst/>
          </a:prstGeom>
        </p:spPr>
      </p:pic>
      <p:cxnSp>
        <p:nvCxnSpPr>
          <p:cNvPr id="10" name="Tiesioji rodyklės jungtis 9">
            <a:extLst>
              <a:ext uri="{FF2B5EF4-FFF2-40B4-BE49-F238E27FC236}">
                <a16:creationId xmlns:a16="http://schemas.microsoft.com/office/drawing/2014/main" id="{B2CDF78A-A156-4815-9026-C8A75935A554}"/>
              </a:ext>
            </a:extLst>
          </p:cNvPr>
          <p:cNvCxnSpPr>
            <a:cxnSpLocks/>
          </p:cNvCxnSpPr>
          <p:nvPr/>
        </p:nvCxnSpPr>
        <p:spPr>
          <a:xfrm flipV="1">
            <a:off x="7219651" y="6308581"/>
            <a:ext cx="697072" cy="3058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549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urinio vietos rezervavimo ženklas 1">
            <a:extLst>
              <a:ext uri="{FF2B5EF4-FFF2-40B4-BE49-F238E27FC236}">
                <a16:creationId xmlns:a16="http://schemas.microsoft.com/office/drawing/2014/main" id="{F013576B-34F7-4101-BEBB-B8D8F6FE1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0078" y="1181071"/>
            <a:ext cx="8387110" cy="5492445"/>
          </a:xfrm>
          <a:prstGeom prst="rect">
            <a:avLst/>
          </a:prstGeom>
        </p:spPr>
      </p:pic>
      <p:cxnSp>
        <p:nvCxnSpPr>
          <p:cNvPr id="5" name="Tiesioji jungtis 4">
            <a:extLst>
              <a:ext uri="{FF2B5EF4-FFF2-40B4-BE49-F238E27FC236}">
                <a16:creationId xmlns:a16="http://schemas.microsoft.com/office/drawing/2014/main" id="{05389FD4-9202-4E17-90BE-B25BAB66F2B1}"/>
              </a:ext>
            </a:extLst>
          </p:cNvPr>
          <p:cNvCxnSpPr/>
          <p:nvPr/>
        </p:nvCxnSpPr>
        <p:spPr>
          <a:xfrm flipV="1">
            <a:off x="5957434" y="2986991"/>
            <a:ext cx="7035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truktūrinė schema: procesas 5">
            <a:extLst>
              <a:ext uri="{FF2B5EF4-FFF2-40B4-BE49-F238E27FC236}">
                <a16:creationId xmlns:a16="http://schemas.microsoft.com/office/drawing/2014/main" id="{85072779-BE33-434B-9EAD-EC3A1F4860B6}"/>
              </a:ext>
            </a:extLst>
          </p:cNvPr>
          <p:cNvSpPr/>
          <p:nvPr/>
        </p:nvSpPr>
        <p:spPr>
          <a:xfrm>
            <a:off x="5854584" y="4005131"/>
            <a:ext cx="1612860" cy="847317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cxnSp>
        <p:nvCxnSpPr>
          <p:cNvPr id="7" name="Tiesioji rodyklės jungtis 6">
            <a:extLst>
              <a:ext uri="{FF2B5EF4-FFF2-40B4-BE49-F238E27FC236}">
                <a16:creationId xmlns:a16="http://schemas.microsoft.com/office/drawing/2014/main" id="{DBEE8398-AE76-4B68-9699-FB59016DA77C}"/>
              </a:ext>
            </a:extLst>
          </p:cNvPr>
          <p:cNvCxnSpPr>
            <a:cxnSpLocks/>
          </p:cNvCxnSpPr>
          <p:nvPr/>
        </p:nvCxnSpPr>
        <p:spPr>
          <a:xfrm flipV="1">
            <a:off x="8719086" y="6443665"/>
            <a:ext cx="924717" cy="2628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97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urinio vietos rezervavimo ženklas 6" descr="Paveikslėlis, kuriame yra stalas&#10;&#10;Automatiškai sugeneruotas aprašymas">
            <a:extLst>
              <a:ext uri="{FF2B5EF4-FFF2-40B4-BE49-F238E27FC236}">
                <a16:creationId xmlns:a16="http://schemas.microsoft.com/office/drawing/2014/main" id="{06DE52E1-A7F7-4855-BDFE-41BDC833E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26" y="1336684"/>
            <a:ext cx="6248942" cy="25757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truktūrinė schema: procesas 7">
            <a:extLst>
              <a:ext uri="{FF2B5EF4-FFF2-40B4-BE49-F238E27FC236}">
                <a16:creationId xmlns:a16="http://schemas.microsoft.com/office/drawing/2014/main" id="{A15BBD58-A886-4059-BB3F-EBF208D6F953}"/>
              </a:ext>
            </a:extLst>
          </p:cNvPr>
          <p:cNvSpPr/>
          <p:nvPr/>
        </p:nvSpPr>
        <p:spPr>
          <a:xfrm>
            <a:off x="3704734" y="1904214"/>
            <a:ext cx="425151" cy="282805"/>
          </a:xfrm>
          <a:prstGeom prst="flowChartProcess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9" name="Teksto laukas 81">
            <a:extLst>
              <a:ext uri="{FF2B5EF4-FFF2-40B4-BE49-F238E27FC236}">
                <a16:creationId xmlns:a16="http://schemas.microsoft.com/office/drawing/2014/main" id="{59F99BCF-3D95-4647-851D-1A174197465F}"/>
              </a:ext>
            </a:extLst>
          </p:cNvPr>
          <p:cNvSpPr txBox="1"/>
          <p:nvPr/>
        </p:nvSpPr>
        <p:spPr>
          <a:xfrm>
            <a:off x="4461758" y="2809188"/>
            <a:ext cx="1270000" cy="17910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aveikslėlis 9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56C2FE57-FF1F-40AD-BF55-80A9B9A960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92" b="21774"/>
          <a:stretch/>
        </p:blipFill>
        <p:spPr>
          <a:xfrm>
            <a:off x="6325386" y="3920786"/>
            <a:ext cx="5169953" cy="26119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0A9806-B95F-419A-B769-1CA155A8DE0D}"/>
              </a:ext>
            </a:extLst>
          </p:cNvPr>
          <p:cNvSpPr txBox="1"/>
          <p:nvPr/>
        </p:nvSpPr>
        <p:spPr>
          <a:xfrm>
            <a:off x="2274856" y="4794949"/>
            <a:ext cx="3957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/>
              <a:t>Mobiliajame telefone patvirtinkite pranešimą PIN kodu.</a:t>
            </a:r>
          </a:p>
        </p:txBody>
      </p:sp>
    </p:spTree>
    <p:extLst>
      <p:ext uri="{BB962C8B-B14F-4D97-AF65-F5344CB8AC3E}">
        <p14:creationId xmlns:p14="http://schemas.microsoft.com/office/powerpoint/2010/main" val="385260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o laukas 81">
            <a:extLst>
              <a:ext uri="{FF2B5EF4-FFF2-40B4-BE49-F238E27FC236}">
                <a16:creationId xmlns:a16="http://schemas.microsoft.com/office/drawing/2014/main" id="{59F99BCF-3D95-4647-851D-1A174197465F}"/>
              </a:ext>
            </a:extLst>
          </p:cNvPr>
          <p:cNvSpPr txBox="1"/>
          <p:nvPr/>
        </p:nvSpPr>
        <p:spPr>
          <a:xfrm>
            <a:off x="4461758" y="2809188"/>
            <a:ext cx="1270000" cy="17910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597C3454-61CE-49AC-B292-CBCCE5EF2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961" y="1440402"/>
            <a:ext cx="9914445" cy="39771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78670D-00EF-4124-A0CF-1E39DA6475BA}"/>
              </a:ext>
            </a:extLst>
          </p:cNvPr>
          <p:cNvSpPr txBox="1"/>
          <p:nvPr/>
        </p:nvSpPr>
        <p:spPr>
          <a:xfrm>
            <a:off x="1545961" y="586478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Sėkmingai pasirašius el. dokumentą, nepamirškite jo išsaugoti.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0292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o laukas 81">
            <a:extLst>
              <a:ext uri="{FF2B5EF4-FFF2-40B4-BE49-F238E27FC236}">
                <a16:creationId xmlns:a16="http://schemas.microsoft.com/office/drawing/2014/main" id="{59F99BCF-3D95-4647-851D-1A174197465F}"/>
              </a:ext>
            </a:extLst>
          </p:cNvPr>
          <p:cNvSpPr txBox="1"/>
          <p:nvPr/>
        </p:nvSpPr>
        <p:spPr>
          <a:xfrm>
            <a:off x="4461758" y="2809188"/>
            <a:ext cx="1270000" cy="17910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Turinio vietos rezervavimo ženklas 9">
            <a:extLst>
              <a:ext uri="{FF2B5EF4-FFF2-40B4-BE49-F238E27FC236}">
                <a16:creationId xmlns:a16="http://schemas.microsoft.com/office/drawing/2014/main" id="{F350CD06-A882-4218-B312-D960DCB4A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423" y="1117208"/>
            <a:ext cx="6619161" cy="50455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86CE37-6FAC-44AB-A4F0-9D9408328219}"/>
              </a:ext>
            </a:extLst>
          </p:cNvPr>
          <p:cNvSpPr txBox="1"/>
          <p:nvPr/>
        </p:nvSpPr>
        <p:spPr>
          <a:xfrm>
            <a:off x="8833282" y="2551409"/>
            <a:ext cx="30073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/>
              <a:t>Norėdami patikrinti ar el. parašas yra galiojantis ir peržiūrėti dokumentus, pasirinkite meniu punktą „ADOC dokumento peržiūra ir tikrinimas“ ir įkelkite savo pasirašytą bei išsaugotą  ADOC dokumentą.</a:t>
            </a:r>
          </a:p>
        </p:txBody>
      </p:sp>
    </p:spTree>
    <p:extLst>
      <p:ext uri="{BB962C8B-B14F-4D97-AF65-F5344CB8AC3E}">
        <p14:creationId xmlns:p14="http://schemas.microsoft.com/office/powerpoint/2010/main" val="223361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>
            <a:extLst>
              <a:ext uri="{FF2B5EF4-FFF2-40B4-BE49-F238E27FC236}">
                <a16:creationId xmlns:a16="http://schemas.microsoft.com/office/drawing/2014/main" id="{7EF081C6-9700-4ED8-B07B-22D3B03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188" y="623888"/>
            <a:ext cx="10014012" cy="778784"/>
          </a:xfrm>
        </p:spPr>
        <p:txBody>
          <a:bodyPr>
            <a:normAutofit/>
          </a:bodyPr>
          <a:lstStyle/>
          <a:p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Dokumento teikimas NMA</a:t>
            </a:r>
          </a:p>
        </p:txBody>
      </p:sp>
      <p:sp>
        <p:nvSpPr>
          <p:cNvPr id="9" name="Teksto laukas 81">
            <a:extLst>
              <a:ext uri="{FF2B5EF4-FFF2-40B4-BE49-F238E27FC236}">
                <a16:creationId xmlns:a16="http://schemas.microsoft.com/office/drawing/2014/main" id="{59F99BCF-3D95-4647-851D-1A174197465F}"/>
              </a:ext>
            </a:extLst>
          </p:cNvPr>
          <p:cNvSpPr txBox="1"/>
          <p:nvPr/>
        </p:nvSpPr>
        <p:spPr>
          <a:xfrm>
            <a:off x="4461758" y="2809188"/>
            <a:ext cx="1270000" cy="17910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B74CB93E-86D5-4BAD-8851-1F7F0D4B8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702" y="1769615"/>
            <a:ext cx="8965853" cy="4338953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lt-LT" sz="2800" dirty="0"/>
              <a:t>Išsaugotą,  vadovo ar tinkamai įgalioto atstovo pasirašytą</a:t>
            </a:r>
            <a:r>
              <a:rPr lang="lt-LT" sz="2800" dirty="0">
                <a:highlight>
                  <a:srgbClr val="FFFF00"/>
                </a:highlight>
              </a:rPr>
              <a:t>,</a:t>
            </a:r>
            <a:r>
              <a:rPr lang="lt-LT" sz="2800" dirty="0"/>
              <a:t> ADOC dokumentą siųskite el. paštu </a:t>
            </a:r>
            <a:r>
              <a:rPr lang="lt-LT" sz="2800" dirty="0" err="1">
                <a:hlinkClick r:id="rId2"/>
              </a:rPr>
              <a:t>dokumentai@nma.lt</a:t>
            </a:r>
            <a:endParaRPr lang="lt-LT" sz="28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lt-LT" sz="2800" dirty="0"/>
              <a:t>Per vieną kartą NMA gali būti siunčiami ne didesni nei </a:t>
            </a:r>
            <a:r>
              <a:rPr lang="lt-LT" sz="2800" b="1" dirty="0"/>
              <a:t>25 MB apimties dokumentai</a:t>
            </a:r>
            <a:r>
              <a:rPr lang="lt-LT" sz="2800" dirty="0"/>
              <a:t>, didesnės apimties dokumentai gali būti išskaidyti ir teikiami per kelis kartus. Jeigu dokumentai siunčiami ne vienu metu, jie turi būti pateikti tą pačią dieną.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lt-LT" sz="2800" dirty="0"/>
              <a:t>Paraiška ir prašomi dokumentai turi būti pateikti ne vėliau kaip iki kvietimo teikti paramos paraiškas paskutinės dienos 24 valandos.</a:t>
            </a:r>
          </a:p>
          <a:p>
            <a:pPr algn="just">
              <a:spcAft>
                <a:spcPts val="1200"/>
              </a:spcAft>
            </a:pPr>
            <a:r>
              <a:rPr lang="lt-LT" sz="2800" b="1" dirty="0"/>
              <a:t>Apie Jūsų siųstus ir užregistruotus dokumentus NMA informuos el. laišku.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4345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572F8AD-B034-4E5B-8779-388B75177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3588" y="719092"/>
            <a:ext cx="9883914" cy="5450889"/>
          </a:xfrm>
        </p:spPr>
        <p:txBody>
          <a:bodyPr>
            <a:noAutofit/>
          </a:bodyPr>
          <a:lstStyle/>
          <a:p>
            <a:pPr algn="just"/>
            <a:r>
              <a:rPr lang="lt-LT" sz="2600" dirty="0"/>
              <a:t>Vadovaujantis 2022 metų Nacionalinės paramos kaimo bendruomenių veiklai teikimo taisyklių (Lietuvos Respublikos žemės ūkio ministro </a:t>
            </a:r>
            <a:r>
              <a:rPr lang="es-ES" sz="2600" dirty="0"/>
              <a:t>2022 m. vasario 9 d. </a:t>
            </a:r>
            <a:r>
              <a:rPr lang="lt-LT" sz="2600" dirty="0"/>
              <a:t>įsakymu </a:t>
            </a:r>
            <a:r>
              <a:rPr lang="es-ES" sz="2600" dirty="0"/>
              <a:t>Nr. 3D-92</a:t>
            </a:r>
            <a:r>
              <a:rPr lang="lt-LT" sz="2600" dirty="0"/>
              <a:t>) 32 punktu – paramos paraiška ir pridedami dokumentai pildomi lietuvių kalba, </a:t>
            </a:r>
            <a:r>
              <a:rPr lang="lt-LT" sz="2600" b="1" dirty="0"/>
              <a:t>teikiami pasirašyti </a:t>
            </a:r>
            <a:r>
              <a:rPr lang="lt-LT" sz="2600" b="1" u="sng" dirty="0"/>
              <a:t>kvalifikuotu elektroniniu parašu</a:t>
            </a:r>
            <a:r>
              <a:rPr lang="lt-LT" sz="2600" b="1" dirty="0"/>
              <a:t> ir siunčiami el. paštu </a:t>
            </a:r>
            <a:r>
              <a:rPr lang="lt-LT" sz="2600" b="1" dirty="0" err="1">
                <a:hlinkClick r:id="rId2"/>
              </a:rPr>
              <a:t>dokumentai@nma.lt</a:t>
            </a:r>
            <a:r>
              <a:rPr lang="lt-LT" sz="2600" b="1" dirty="0"/>
              <a:t>.</a:t>
            </a:r>
          </a:p>
          <a:p>
            <a:pPr algn="just"/>
            <a:endParaRPr lang="lt-LT" sz="2600" dirty="0"/>
          </a:p>
          <a:p>
            <a:pPr algn="just"/>
            <a:r>
              <a:rPr lang="lt-LT" sz="2600" dirty="0"/>
              <a:t>Paraiška ir prašomi dokumentai gali būti pasirašyti ir pateikti vadovo arba tinkamai įgalioto asmens. </a:t>
            </a:r>
          </a:p>
          <a:p>
            <a:pPr algn="just"/>
            <a:r>
              <a:rPr lang="lt-LT" sz="2600" b="1" dirty="0">
                <a:solidFill>
                  <a:schemeClr val="tx1"/>
                </a:solidFill>
              </a:rPr>
              <a:t>Kitais būdais pateikta paraiška nevertinama.</a:t>
            </a:r>
          </a:p>
          <a:p>
            <a:pPr algn="just"/>
            <a:endParaRPr lang="lt-LT" sz="2600" dirty="0"/>
          </a:p>
        </p:txBody>
      </p:sp>
    </p:spTree>
    <p:extLst>
      <p:ext uri="{BB962C8B-B14F-4D97-AF65-F5344CB8AC3E}">
        <p14:creationId xmlns:p14="http://schemas.microsoft.com/office/powerpoint/2010/main" val="2097511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urinio vietos rezervavimo ženklas 1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5C5004ED-BBD5-468B-BDFE-B200A71DF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228" y="1404889"/>
            <a:ext cx="9068161" cy="4267941"/>
          </a:xfrm>
        </p:spPr>
      </p:pic>
      <p:sp>
        <p:nvSpPr>
          <p:cNvPr id="16" name="Struktūrinė schema: procesas 15">
            <a:extLst>
              <a:ext uri="{FF2B5EF4-FFF2-40B4-BE49-F238E27FC236}">
                <a16:creationId xmlns:a16="http://schemas.microsoft.com/office/drawing/2014/main" id="{82CAA58F-AAAC-4E14-A922-8220ED39B603}"/>
              </a:ext>
            </a:extLst>
          </p:cNvPr>
          <p:cNvSpPr/>
          <p:nvPr/>
        </p:nvSpPr>
        <p:spPr>
          <a:xfrm>
            <a:off x="1789228" y="3460184"/>
            <a:ext cx="3599495" cy="552409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A060B-3A3B-4289-8685-C1FA643623A1}"/>
              </a:ext>
            </a:extLst>
          </p:cNvPr>
          <p:cNvSpPr txBox="1"/>
          <p:nvPr/>
        </p:nvSpPr>
        <p:spPr>
          <a:xfrm>
            <a:off x="1751120" y="608122"/>
            <a:ext cx="9106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b="1" dirty="0"/>
              <a:t>ADOC dokumentų sudarymas, pasirašymas ir tikrinimas </a:t>
            </a:r>
            <a:r>
              <a:rPr lang="lt-LT" sz="2000" b="1" dirty="0" err="1"/>
              <a:t>Signa</a:t>
            </a:r>
            <a:r>
              <a:rPr lang="lt-LT" sz="2000" b="1" dirty="0"/>
              <a:t> </a:t>
            </a:r>
            <a:r>
              <a:rPr lang="lt-LT" sz="2000" b="1" dirty="0" err="1"/>
              <a:t>Web</a:t>
            </a:r>
            <a:r>
              <a:rPr lang="lt-LT" sz="2000" b="1" dirty="0"/>
              <a:t> interneto svetainėje - </a:t>
            </a:r>
            <a:r>
              <a:rPr lang="en-US" sz="1800" dirty="0">
                <a:hlinkClick r:id="rId3"/>
              </a:rPr>
              <a:t>https://signa.mitsoft.lt/signa-web/app/index.html</a:t>
            </a:r>
            <a:endParaRPr lang="lt-L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6E63D-8152-4202-8916-3C4E2ECCE0BC}"/>
              </a:ext>
            </a:extLst>
          </p:cNvPr>
          <p:cNvSpPr txBox="1"/>
          <p:nvPr/>
        </p:nvSpPr>
        <p:spPr>
          <a:xfrm>
            <a:off x="1438183" y="5919018"/>
            <a:ext cx="10753817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b="1" dirty="0"/>
              <a:t>Dokumentų pasirašymo kvalifikuotu elektroniniu parašu instrukcija:</a:t>
            </a:r>
            <a:br>
              <a:rPr lang="lt-LT" sz="2000" dirty="0"/>
            </a:br>
            <a:r>
              <a:rPr lang="lt-LT" sz="1700" dirty="0">
                <a:hlinkClick r:id="rId4"/>
              </a:rPr>
              <a:t>https://www.litfood.lt/veiklos-sritys/socialinis-bendradarbiavimas/vykdomos-veiklos-seminarai-leidiniai/</a:t>
            </a:r>
            <a:r>
              <a:rPr lang="lt-LT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7691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>
            <a:extLst>
              <a:ext uri="{FF2B5EF4-FFF2-40B4-BE49-F238E27FC236}">
                <a16:creationId xmlns:a16="http://schemas.microsoft.com/office/drawing/2014/main" id="{7EF081C6-9700-4ED8-B07B-22D3B03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188" y="493022"/>
            <a:ext cx="10014012" cy="1355742"/>
          </a:xfrm>
        </p:spPr>
        <p:txBody>
          <a:bodyPr>
            <a:normAutofit fontScale="90000"/>
          </a:bodyPr>
          <a:lstStyle/>
          <a:p>
            <a:r>
              <a:rPr lang="lt-LT" sz="3100" b="1" dirty="0">
                <a:solidFill>
                  <a:schemeClr val="accent1">
                    <a:lumMod val="75000"/>
                  </a:schemeClr>
                </a:solidFill>
              </a:rPr>
              <a:t>GEROSIOS PRAKTIKOS SKLAIDA. </a:t>
            </a:r>
            <a:br>
              <a:rPr lang="lt-LT" sz="31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sz="3100" b="1" dirty="0">
                <a:solidFill>
                  <a:schemeClr val="accent1">
                    <a:lumMod val="75000"/>
                  </a:schemeClr>
                </a:solidFill>
              </a:rPr>
              <a:t>PROJEKTAI GAVĘ NACIONALINĘ PARAMĄ KAIMO BENDRUOMENIŲ VEIKLAI 2021 M.</a:t>
            </a:r>
            <a:br>
              <a:rPr lang="lt-LT" b="1" dirty="0">
                <a:solidFill>
                  <a:schemeClr val="accent1">
                    <a:lumMod val="75000"/>
                  </a:schemeClr>
                </a:solidFill>
              </a:rPr>
            </a:br>
            <a:endParaRPr lang="lt-L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ksto laukas 81">
            <a:extLst>
              <a:ext uri="{FF2B5EF4-FFF2-40B4-BE49-F238E27FC236}">
                <a16:creationId xmlns:a16="http://schemas.microsoft.com/office/drawing/2014/main" id="{59F99BCF-3D95-4647-851D-1A174197465F}"/>
              </a:ext>
            </a:extLst>
          </p:cNvPr>
          <p:cNvSpPr txBox="1"/>
          <p:nvPr/>
        </p:nvSpPr>
        <p:spPr>
          <a:xfrm>
            <a:off x="4461758" y="2809188"/>
            <a:ext cx="1270000" cy="17910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Turinio vietos rezervavimo ženklas 2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0EA97547-8BA8-406B-AC58-6BF76A4FE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0218" y="1928321"/>
            <a:ext cx="2714298" cy="3838965"/>
          </a:xfrm>
        </p:spPr>
      </p:pic>
      <p:pic>
        <p:nvPicPr>
          <p:cNvPr id="12" name="Paveikslėlis 11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30B7EFD4-84DB-4BEC-8A61-626598CBA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188" y="1928321"/>
            <a:ext cx="2714298" cy="3838964"/>
          </a:xfrm>
          <a:prstGeom prst="rect">
            <a:avLst/>
          </a:prstGeom>
        </p:spPr>
      </p:pic>
      <p:pic>
        <p:nvPicPr>
          <p:cNvPr id="14" name="Paveikslėlis 13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B4BAD487-602C-4FBB-8167-45DEDB86B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248" y="1928321"/>
            <a:ext cx="2714297" cy="38363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2EA0AF-DECC-4537-98B9-8991119724DC}"/>
              </a:ext>
            </a:extLst>
          </p:cNvPr>
          <p:cNvSpPr txBox="1"/>
          <p:nvPr/>
        </p:nvSpPr>
        <p:spPr>
          <a:xfrm>
            <a:off x="1873188" y="5903313"/>
            <a:ext cx="96677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El. leidinius rasite šiuo adresu:</a:t>
            </a:r>
            <a:br>
              <a:rPr lang="lt-LT" dirty="0">
                <a:solidFill>
                  <a:srgbClr val="6B9F2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lt-LT" dirty="0">
                <a:solidFill>
                  <a:srgbClr val="6B9F2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https://www.litfood.lt/veiklos-sritys/socialinis-bendradarbiavimas/vykdomos-veiklos-seminarai-leidiniai/</a:t>
            </a:r>
            <a:r>
              <a:rPr lang="lt-L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757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>
            <a:extLst>
              <a:ext uri="{FF2B5EF4-FFF2-40B4-BE49-F238E27FC236}">
                <a16:creationId xmlns:a16="http://schemas.microsoft.com/office/drawing/2014/main" id="{7EF081C6-9700-4ED8-B07B-22D3B03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79" y="29476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LIETUVOJE VEIKIANČIŲ KAIMO BENDRUOMENINIŲ ORGANIZACIJŲ SĄVADAS </a:t>
            </a:r>
            <a:br>
              <a:rPr lang="lt-LT" dirty="0"/>
            </a:br>
            <a:br>
              <a:rPr lang="lt-LT" dirty="0"/>
            </a:br>
            <a:br>
              <a:rPr lang="lt-LT" dirty="0"/>
            </a:br>
            <a:br>
              <a:rPr lang="lt-LT" dirty="0"/>
            </a:br>
            <a:endParaRPr lang="lt-LT" dirty="0"/>
          </a:p>
        </p:txBody>
      </p:sp>
      <p:sp>
        <p:nvSpPr>
          <p:cNvPr id="9" name="Teksto laukas 81">
            <a:extLst>
              <a:ext uri="{FF2B5EF4-FFF2-40B4-BE49-F238E27FC236}">
                <a16:creationId xmlns:a16="http://schemas.microsoft.com/office/drawing/2014/main" id="{59F99BCF-3D95-4647-851D-1A174197465F}"/>
              </a:ext>
            </a:extLst>
          </p:cNvPr>
          <p:cNvSpPr txBox="1"/>
          <p:nvPr/>
        </p:nvSpPr>
        <p:spPr>
          <a:xfrm>
            <a:off x="649225" y="2133600"/>
            <a:ext cx="3650278" cy="3759253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800"/>
              </a:spcAft>
            </a:pPr>
            <a:r>
              <a:rPr lang="lt-LT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Paveikslėlis 9" descr="Paveikslėlis, kuriame yra žemėlapis&#10;&#10;Automatiškai sugeneruotas aprašymas">
            <a:extLst>
              <a:ext uri="{FF2B5EF4-FFF2-40B4-BE49-F238E27FC236}">
                <a16:creationId xmlns:a16="http://schemas.microsoft.com/office/drawing/2014/main" id="{6727AAAB-C828-4630-9612-118C37B49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023" y="1364447"/>
            <a:ext cx="6116320" cy="493892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75E0671-DDE1-4B28-80C0-661BF4231C8C}"/>
              </a:ext>
            </a:extLst>
          </p:cNvPr>
          <p:cNvSpPr txBox="1"/>
          <p:nvPr/>
        </p:nvSpPr>
        <p:spPr>
          <a:xfrm>
            <a:off x="1776179" y="6424318"/>
            <a:ext cx="9587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b="1" dirty="0">
                <a:hlinkClick r:id="rId3"/>
              </a:rPr>
              <a:t>https://www.litfood.lt/veiklos-sritys/socialinis-bendradarbiavimas/kaimo-bendruomenes/</a:t>
            </a:r>
            <a:r>
              <a:rPr lang="lt-LT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8414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o laukas 81">
            <a:extLst>
              <a:ext uri="{FF2B5EF4-FFF2-40B4-BE49-F238E27FC236}">
                <a16:creationId xmlns:a16="http://schemas.microsoft.com/office/drawing/2014/main" id="{59F99BCF-3D95-4647-851D-1A174197465F}"/>
              </a:ext>
            </a:extLst>
          </p:cNvPr>
          <p:cNvSpPr txBox="1"/>
          <p:nvPr/>
        </p:nvSpPr>
        <p:spPr>
          <a:xfrm>
            <a:off x="4461758" y="2809188"/>
            <a:ext cx="1270000" cy="17910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B74CB93E-86D5-4BAD-8851-1F7F0D4B8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237" y="4926214"/>
            <a:ext cx="8965853" cy="1351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dirty="0">
                <a:solidFill>
                  <a:schemeClr val="accent1">
                    <a:lumMod val="75000"/>
                  </a:schemeClr>
                </a:solidFill>
              </a:rPr>
              <a:t>Pagalba ir konsultacijos pildant paraiškas:  </a:t>
            </a:r>
            <a:br>
              <a:rPr lang="lt-L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sz="2000" dirty="0">
                <a:solidFill>
                  <a:schemeClr val="accent1">
                    <a:lumMod val="75000"/>
                  </a:schemeClr>
                </a:solidFill>
              </a:rPr>
              <a:t>Socialinio bendradarbiavimo skatinimo skyrius</a:t>
            </a:r>
            <a:br>
              <a:rPr lang="lt-L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sz="2000" dirty="0">
                <a:solidFill>
                  <a:schemeClr val="accent1">
                    <a:lumMod val="75000"/>
                  </a:schemeClr>
                </a:solidFill>
              </a:rPr>
              <a:t>Tel. Nr. 8 685 54097, 8 685 87511, 8 686 25463</a:t>
            </a:r>
            <a:br>
              <a:rPr lang="lt-L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sz="2000" dirty="0">
                <a:solidFill>
                  <a:schemeClr val="accent1">
                    <a:lumMod val="75000"/>
                  </a:schemeClr>
                </a:solidFill>
              </a:rPr>
              <a:t>El. paštu: bendruomenes@litfood.lt</a:t>
            </a: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D655B05C-0D91-4F5B-83A0-BA6A5D7F5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643" y="229195"/>
            <a:ext cx="3406942" cy="13510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17A8CE-3911-405C-A287-004363C36BD4}"/>
              </a:ext>
            </a:extLst>
          </p:cNvPr>
          <p:cNvSpPr txBox="1"/>
          <p:nvPr/>
        </p:nvSpPr>
        <p:spPr>
          <a:xfrm>
            <a:off x="2532237" y="2421113"/>
            <a:ext cx="90784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200" b="1" dirty="0">
                <a:solidFill>
                  <a:schemeClr val="accent1">
                    <a:lumMod val="75000"/>
                  </a:schemeClr>
                </a:solidFill>
              </a:rPr>
              <a:t>Ačiū už dėmesį ir sėkmės Jums teikiant paraiškas!</a:t>
            </a:r>
          </a:p>
        </p:txBody>
      </p:sp>
    </p:spTree>
    <p:extLst>
      <p:ext uri="{BB962C8B-B14F-4D97-AF65-F5344CB8AC3E}">
        <p14:creationId xmlns:p14="http://schemas.microsoft.com/office/powerpoint/2010/main" val="302892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73B1505-1CA0-4D76-9775-AB798C84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593" y="624110"/>
            <a:ext cx="9327020" cy="959593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chemeClr val="accent1">
                    <a:lumMod val="75000"/>
                  </a:schemeClr>
                </a:solidFill>
              </a:rPr>
              <a:t>Kas yra kvalifikuotas elektroninis parašas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C73752-04A1-4FEA-9F7F-8032A5E1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25362"/>
            <a:ext cx="8741807" cy="3785860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en-US" dirty="0"/>
          </a:p>
        </p:txBody>
      </p:sp>
      <p:pic>
        <p:nvPicPr>
          <p:cNvPr id="5" name="Turinio vietos rezervavimo ženklas 4" descr="Share with solid fill">
            <a:extLst>
              <a:ext uri="{FF2B5EF4-FFF2-40B4-BE49-F238E27FC236}">
                <a16:creationId xmlns:a16="http://schemas.microsoft.com/office/drawing/2014/main" id="{0678E791-940C-4CB2-99DF-65DCD8158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8124" y="1916116"/>
            <a:ext cx="1586816" cy="1586816"/>
          </a:xfrm>
          <a:prstGeom prst="rect">
            <a:avLst/>
          </a:prstGeom>
        </p:spPr>
      </p:pic>
      <p:graphicFrame>
        <p:nvGraphicFramePr>
          <p:cNvPr id="12" name="TextBox 9">
            <a:extLst>
              <a:ext uri="{FF2B5EF4-FFF2-40B4-BE49-F238E27FC236}">
                <a16:creationId xmlns:a16="http://schemas.microsoft.com/office/drawing/2014/main" id="{D48CF6D0-1EC3-4E23-8BE4-3B8CB4085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303784"/>
              </p:ext>
            </p:extLst>
          </p:nvPr>
        </p:nvGraphicFramePr>
        <p:xfrm>
          <a:off x="3286911" y="1916115"/>
          <a:ext cx="7693918" cy="452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853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73B1505-1CA0-4D76-9775-AB798C84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396" y="451176"/>
            <a:ext cx="9641150" cy="991203"/>
          </a:xfrm>
        </p:spPr>
        <p:txBody>
          <a:bodyPr>
            <a:normAutofit/>
          </a:bodyPr>
          <a:lstStyle/>
          <a:p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Kvalifikuoto elektroninio parašo įsigijimas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C73752-04A1-4FEA-9F7F-8032A5E1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25362"/>
            <a:ext cx="8741807" cy="3785860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en-US" dirty="0"/>
          </a:p>
        </p:txBody>
      </p:sp>
      <p:pic>
        <p:nvPicPr>
          <p:cNvPr id="5" name="Turinio vietos rezervavimo ženklas 4" descr="Share with solid fill">
            <a:extLst>
              <a:ext uri="{FF2B5EF4-FFF2-40B4-BE49-F238E27FC236}">
                <a16:creationId xmlns:a16="http://schemas.microsoft.com/office/drawing/2014/main" id="{0678E791-940C-4CB2-99DF-65DCD8158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4762" y="1576914"/>
            <a:ext cx="1388894" cy="13888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95976E-7D6D-4F9B-8957-1FE710BC8A9F}"/>
              </a:ext>
            </a:extLst>
          </p:cNvPr>
          <p:cNvSpPr txBox="1"/>
          <p:nvPr/>
        </p:nvSpPr>
        <p:spPr>
          <a:xfrm>
            <a:off x="2852861" y="1576914"/>
            <a:ext cx="8651751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t-LT" sz="2200" dirty="0"/>
              <a:t>Kvalifikuotą elektroninio parašo sertifikatą galite įsigyti iš kvalifikuotus sertifikatus sudarančio sertifikavimo paslaugų teikėjo arba jo registravimo tarnybos. 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lt-LT" sz="2200" dirty="0"/>
              <a:t>El. parašo sertifikatas ASMENS TAPATYBĖS KORTELĖJE </a:t>
            </a:r>
            <a:br>
              <a:rPr lang="lt-LT" sz="2200" dirty="0"/>
            </a:br>
            <a:r>
              <a:rPr lang="lt-LT" sz="2200" dirty="0"/>
              <a:t>(jo naudojimui reikia turėti kortelės skaitytuvą ir kompiuteryje įdiegti kortelės skaitytuvo veikimą palaikančią programinę įrangą).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lt-LT" sz="2200" dirty="0"/>
              <a:t>„SMART-ID“ PROGRAMĖLĖJE </a:t>
            </a:r>
            <a:br>
              <a:rPr lang="lt-LT" sz="2200" dirty="0"/>
            </a:br>
            <a:r>
              <a:rPr lang="lt-LT" sz="2200" dirty="0"/>
              <a:t>(kreiptis į „SEB“, „Swedbank“ ar „</a:t>
            </a:r>
            <a:r>
              <a:rPr lang="lt-LT" sz="2200" dirty="0" err="1"/>
              <a:t>Luminor</a:t>
            </a:r>
            <a:r>
              <a:rPr lang="lt-LT" sz="2200" dirty="0"/>
              <a:t>“ banko skyrių).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lt-LT" sz="2200" b="1" dirty="0" err="1"/>
              <a:t>Mo</a:t>
            </a:r>
            <a:r>
              <a:rPr lang="it-IT" sz="2200" b="1" dirty="0"/>
              <a:t>biliojo ryšio operatoriaus salone </a:t>
            </a:r>
            <a:r>
              <a:rPr lang="lt-LT" sz="2200" b="1" dirty="0"/>
              <a:t> </a:t>
            </a:r>
            <a:r>
              <a:rPr lang="lt-LT" sz="2200" dirty="0"/>
              <a:t>(</a:t>
            </a:r>
            <a:r>
              <a:rPr lang="it-IT" sz="2200" dirty="0"/>
              <a:t>„Telia“, „Bitė“, „Tele2“, „Teledema“</a:t>
            </a:r>
            <a:r>
              <a:rPr lang="lt-LT" sz="2200" dirty="0"/>
              <a:t>), kur kvalifikuoto elektroninio parašo sertifikatas yra įrašomas į telefono SIM kortelę. </a:t>
            </a:r>
          </a:p>
        </p:txBody>
      </p:sp>
    </p:spTree>
    <p:extLst>
      <p:ext uri="{BB962C8B-B14F-4D97-AF65-F5344CB8AC3E}">
        <p14:creationId xmlns:p14="http://schemas.microsoft.com/office/powerpoint/2010/main" val="240631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48035AF-B357-4316-BD30-F7C71B2D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41" y="624110"/>
            <a:ext cx="9373971" cy="822950"/>
          </a:xfrm>
        </p:spPr>
        <p:txBody>
          <a:bodyPr/>
          <a:lstStyle/>
          <a:p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Kokios įrangos Jums  reikės?</a:t>
            </a:r>
          </a:p>
        </p:txBody>
      </p:sp>
      <p:pic>
        <p:nvPicPr>
          <p:cNvPr id="5" name="Turinio vietos rezervavimo ženklas 4" descr="Paveikslėlis, kuriame yra žinutė, elektroniniai prietaisai, kompiuteris&#10;&#10;Automatiškai sugeneruotas aprašymas">
            <a:extLst>
              <a:ext uri="{FF2B5EF4-FFF2-40B4-BE49-F238E27FC236}">
                <a16:creationId xmlns:a16="http://schemas.microsoft.com/office/drawing/2014/main" id="{44D794E1-1AAB-4B17-8652-1C2D6853F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098" y="1821813"/>
            <a:ext cx="4307387" cy="4501705"/>
          </a:xfrm>
        </p:spPr>
      </p:pic>
      <p:pic>
        <p:nvPicPr>
          <p:cNvPr id="7" name="Grafinis elementas 6" descr="Wireless router outline">
            <a:extLst>
              <a:ext uri="{FF2B5EF4-FFF2-40B4-BE49-F238E27FC236}">
                <a16:creationId xmlns:a16="http://schemas.microsoft.com/office/drawing/2014/main" id="{FD387E1D-C740-4FC4-99E8-87CA9BEFA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4968" y="2592843"/>
            <a:ext cx="2959644" cy="295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5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73B1505-1CA0-4D76-9775-AB798C84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Kas yra ADOC dokumentas?</a:t>
            </a:r>
            <a:br>
              <a:rPr lang="lt-LT" dirty="0"/>
            </a:br>
            <a:r>
              <a:rPr lang="lt-LT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C73752-04A1-4FEA-9F7F-8032A5E1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25362"/>
            <a:ext cx="8741807" cy="3785860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en-US" dirty="0"/>
          </a:p>
        </p:txBody>
      </p:sp>
      <p:pic>
        <p:nvPicPr>
          <p:cNvPr id="5" name="Turinio vietos rezervavimo ženklas 4" descr="Share with solid fill">
            <a:extLst>
              <a:ext uri="{FF2B5EF4-FFF2-40B4-BE49-F238E27FC236}">
                <a16:creationId xmlns:a16="http://schemas.microsoft.com/office/drawing/2014/main" id="{0678E791-940C-4CB2-99DF-65DCD8158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5846" y="1526496"/>
            <a:ext cx="1344506" cy="1344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785C86-D9E8-42E8-AA98-D8464803FD24}"/>
              </a:ext>
            </a:extLst>
          </p:cNvPr>
          <p:cNvSpPr txBox="1"/>
          <p:nvPr/>
        </p:nvSpPr>
        <p:spPr>
          <a:xfrm>
            <a:off x="2791491" y="1526496"/>
            <a:ext cx="853952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2200" dirty="0"/>
              <a:t>ADOC – elektroniniu parašu pasirašomas elektroninio dokumento formatas. </a:t>
            </a:r>
          </a:p>
          <a:p>
            <a:pPr algn="just"/>
            <a:endParaRPr lang="lt-LT" sz="2200" dirty="0"/>
          </a:p>
          <a:p>
            <a:pPr algn="just"/>
            <a:r>
              <a:rPr lang="lt-LT" sz="2200" dirty="0"/>
              <a:t>ADOC formato dokumentas yra tarsi „konteineris“, į kurio vidų įdedamas el. parašu pasirašomas elektroninis dokumentas (DOCX, PDF ar kt. formato dokumentai, kurie po pasirašymo įgauna plėtinį ADOC, t. y. el. parašu pasirašytas dokumentas). </a:t>
            </a:r>
          </a:p>
          <a:p>
            <a:pPr algn="just"/>
            <a:endParaRPr lang="lt-LT" sz="2200" dirty="0"/>
          </a:p>
          <a:p>
            <a:pPr algn="just"/>
            <a:r>
              <a:rPr lang="lt-LT" sz="2200" dirty="0"/>
              <a:t>Užpildytą paramos paraišką ir pridedamus dokumentus (dažnu atveju skenuotus) turite turėti savo kompiuteryje, USB laikmenoje arba el. pašte. </a:t>
            </a:r>
          </a:p>
        </p:txBody>
      </p:sp>
    </p:spTree>
    <p:extLst>
      <p:ext uri="{BB962C8B-B14F-4D97-AF65-F5344CB8AC3E}">
        <p14:creationId xmlns:p14="http://schemas.microsoft.com/office/powerpoint/2010/main" val="142137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73B1505-1CA0-4D76-9775-AB798C84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336" y="632989"/>
            <a:ext cx="9737956" cy="822950"/>
          </a:xfrm>
        </p:spPr>
        <p:txBody>
          <a:bodyPr>
            <a:normAutofit/>
          </a:bodyPr>
          <a:lstStyle/>
          <a:p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Dokumentų formatai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C73752-04A1-4FEA-9F7F-8032A5E1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336" y="1757779"/>
            <a:ext cx="9091843" cy="420801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lt-LT" sz="2200" dirty="0"/>
              <a:t>Kad pasirašyti užpildytą paramos paraišką ir dokumentų priedus (dažnu atveju skenuotus – </a:t>
            </a:r>
            <a:r>
              <a:rPr lang="lt-LT" sz="2200" b="1" dirty="0"/>
              <a:t>PDF formatu</a:t>
            </a:r>
            <a:r>
              <a:rPr lang="lt-LT" sz="2200" dirty="0"/>
              <a:t>) dokumentus turite turėti savo kompiuteryje, USB laikmenoje arba el. pašte.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lt-LT" sz="2200" dirty="0"/>
              <a:t>Dokumentai gali būti teikiami šiais formatais: </a:t>
            </a:r>
            <a:br>
              <a:rPr lang="lt-LT" sz="2200" dirty="0"/>
            </a:br>
            <a:r>
              <a:rPr lang="lt-LT" sz="2200" b="1" dirty="0"/>
              <a:t>DOC, DOCX, XLS, XLSX, PDF.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lt-LT" sz="2200" b="1" dirty="0"/>
          </a:p>
          <a:p>
            <a:pPr marL="0" indent="0">
              <a:spcBef>
                <a:spcPts val="1200"/>
              </a:spcBef>
              <a:buNone/>
            </a:pPr>
            <a:r>
              <a:rPr lang="lt-LT" sz="2200" dirty="0"/>
              <a:t>Keletą dokumentų (failų) </a:t>
            </a:r>
            <a:r>
              <a:rPr lang="lt-LT" sz="2200" i="1" dirty="0"/>
              <a:t>g</a:t>
            </a:r>
            <a:r>
              <a:rPr lang="lt-LT" sz="2200" dirty="0"/>
              <a:t>alite sujungti į vieną PDF formato dokumentą internete nemokamai:</a:t>
            </a:r>
            <a:br>
              <a:rPr lang="lt-LT" sz="2200" dirty="0"/>
            </a:br>
            <a:r>
              <a:rPr lang="lt-LT" sz="2200" dirty="0">
                <a:hlinkClick r:id="rId2"/>
              </a:rPr>
              <a:t>https://www.freepdfconvert.com/lt/merge-pdf</a:t>
            </a:r>
            <a:r>
              <a:rPr lang="lt-LT" sz="22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Turinio vietos rezervavimo ženklas 4" descr="Share with solid fill">
            <a:extLst>
              <a:ext uri="{FF2B5EF4-FFF2-40B4-BE49-F238E27FC236}">
                <a16:creationId xmlns:a16="http://schemas.microsoft.com/office/drawing/2014/main" id="{0678E791-940C-4CB2-99DF-65DCD8158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6039" y="1578658"/>
            <a:ext cx="1348297" cy="134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1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73B1505-1CA0-4D76-9775-AB798C84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752" y="638050"/>
            <a:ext cx="9809825" cy="1035052"/>
          </a:xfrm>
        </p:spPr>
        <p:txBody>
          <a:bodyPr>
            <a:normAutofit fontScale="90000"/>
          </a:bodyPr>
          <a:lstStyle/>
          <a:p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Dokumento pasirašymo kvalifikuotu el. parašu variantai</a:t>
            </a:r>
            <a:r>
              <a:rPr lang="lt-LT" sz="3200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C73752-04A1-4FEA-9F7F-8032A5E1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25362"/>
            <a:ext cx="8741807" cy="3785860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en-US" dirty="0"/>
          </a:p>
        </p:txBody>
      </p:sp>
      <p:pic>
        <p:nvPicPr>
          <p:cNvPr id="5" name="Turinio vietos rezervavimo ženklas 4" descr="Share with solid fill">
            <a:extLst>
              <a:ext uri="{FF2B5EF4-FFF2-40B4-BE49-F238E27FC236}">
                <a16:creationId xmlns:a16="http://schemas.microsoft.com/office/drawing/2014/main" id="{0678E791-940C-4CB2-99DF-65DCD8158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663" y="1747938"/>
            <a:ext cx="1299089" cy="1299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D7FB71-E98B-49E9-8BEF-A949CE04EE7C}"/>
              </a:ext>
            </a:extLst>
          </p:cNvPr>
          <p:cNvSpPr txBox="1"/>
          <p:nvPr/>
        </p:nvSpPr>
        <p:spPr>
          <a:xfrm>
            <a:off x="2408752" y="1673102"/>
            <a:ext cx="9061198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lt-LT" sz="2300" dirty="0"/>
              <a:t>ADOC dokumentus sukurti, pasirašyti kvalifikuotu elektroniniu parašu ir tikrinti galima skirtingais būdais. </a:t>
            </a:r>
            <a:br>
              <a:rPr lang="en-US" sz="2300" dirty="0"/>
            </a:br>
            <a:r>
              <a:rPr lang="lt-LT" sz="2300" dirty="0"/>
              <a:t>Rekomenduojame šiuos (nemokamus)  ADOC formato dokumento sukūrimo, pasirašymo ir tikrinimo variantus:</a:t>
            </a:r>
          </a:p>
          <a:p>
            <a:pPr>
              <a:spcAft>
                <a:spcPts val="1200"/>
              </a:spcAft>
            </a:pPr>
            <a:r>
              <a:rPr lang="lt-LT" sz="2300" dirty="0"/>
              <a:t>1. Lietuvos vyriausiojo archyvaro tarnybos interneto svetainėje</a:t>
            </a:r>
            <a:br>
              <a:rPr lang="lt-LT" sz="2300" dirty="0"/>
            </a:br>
            <a:r>
              <a:rPr lang="en-US" sz="2300" dirty="0">
                <a:hlinkClick r:id="rId4"/>
              </a:rPr>
              <a:t>https://www.archyvai.lt/lt/paslaugos_53/adoc-dokumentai.html</a:t>
            </a:r>
            <a:r>
              <a:rPr lang="en-US" sz="2300" dirty="0"/>
              <a:t> </a:t>
            </a:r>
            <a:br>
              <a:rPr lang="lt-LT" sz="2300" dirty="0"/>
            </a:br>
            <a:br>
              <a:rPr lang="lt-LT" sz="2300" dirty="0"/>
            </a:br>
            <a:r>
              <a:rPr lang="lt-LT" sz="2300" dirty="0"/>
              <a:t>2. </a:t>
            </a:r>
            <a:r>
              <a:rPr lang="lt-LT" sz="2300" dirty="0" err="1"/>
              <a:t>Signa</a:t>
            </a:r>
            <a:r>
              <a:rPr lang="lt-LT" sz="2300" dirty="0"/>
              <a:t> </a:t>
            </a:r>
            <a:r>
              <a:rPr lang="lt-LT" sz="2300" dirty="0" err="1"/>
              <a:t>Web</a:t>
            </a:r>
            <a:r>
              <a:rPr lang="lt-LT" sz="2300" dirty="0"/>
              <a:t> interneto svetainėje</a:t>
            </a:r>
            <a:br>
              <a:rPr lang="en-US" sz="2300" dirty="0"/>
            </a:br>
            <a:r>
              <a:rPr lang="en-US" sz="2300" dirty="0">
                <a:hlinkClick r:id="rId5"/>
              </a:rPr>
              <a:t>https://signa.mitsoft.lt/signa-web/app/index.html</a:t>
            </a:r>
            <a:r>
              <a:rPr lang="en-US" sz="2300" dirty="0"/>
              <a:t> </a:t>
            </a:r>
            <a:br>
              <a:rPr lang="lt-LT" sz="2300" dirty="0"/>
            </a:br>
            <a:endParaRPr lang="lt-LT" sz="2300" dirty="0"/>
          </a:p>
          <a:p>
            <a:pPr>
              <a:spcAft>
                <a:spcPts val="1200"/>
              </a:spcAft>
            </a:pPr>
            <a:r>
              <a:rPr lang="lt-LT" sz="2300" dirty="0"/>
              <a:t>3. Atsisiuntus ir suinstaliavus Jūsų kompiuteryje programą </a:t>
            </a:r>
            <a:r>
              <a:rPr lang="lt-LT" sz="2300" dirty="0" err="1"/>
              <a:t>Signa</a:t>
            </a:r>
            <a:r>
              <a:rPr lang="lt-LT" sz="2300" dirty="0"/>
              <a:t> 2010 (beta). </a:t>
            </a:r>
          </a:p>
        </p:txBody>
      </p:sp>
    </p:spTree>
    <p:extLst>
      <p:ext uri="{BB962C8B-B14F-4D97-AF65-F5344CB8AC3E}">
        <p14:creationId xmlns:p14="http://schemas.microsoft.com/office/powerpoint/2010/main" val="42662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0DA0B47B-97CB-4B5A-A91E-B57688770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571" y="621730"/>
            <a:ext cx="6567733" cy="6035086"/>
          </a:xfrm>
        </p:spPr>
      </p:pic>
      <p:sp>
        <p:nvSpPr>
          <p:cNvPr id="8" name="Struktūrinė schema: procesas 7">
            <a:extLst>
              <a:ext uri="{FF2B5EF4-FFF2-40B4-BE49-F238E27FC236}">
                <a16:creationId xmlns:a16="http://schemas.microsoft.com/office/drawing/2014/main" id="{DB118FC3-BC6F-41AC-9A4C-79C52FBA3627}"/>
              </a:ext>
            </a:extLst>
          </p:cNvPr>
          <p:cNvSpPr/>
          <p:nvPr/>
        </p:nvSpPr>
        <p:spPr>
          <a:xfrm>
            <a:off x="4700789" y="3589988"/>
            <a:ext cx="2408350" cy="499056"/>
          </a:xfrm>
          <a:prstGeom prst="flowChartProcess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3060010"/>
      </p:ext>
    </p:extLst>
  </p:cSld>
  <p:clrMapOvr>
    <a:masterClrMapping/>
  </p:clrMapOvr>
</p:sld>
</file>

<file path=ppt/theme/theme1.xml><?xml version="1.0" encoding="utf-8"?>
<a:theme xmlns:a="http://schemas.openxmlformats.org/drawingml/2006/main" name="Šnabždesys">
  <a:themeElements>
    <a:clrScheme name="Žali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1096</TotalTime>
  <Words>875</Words>
  <Application>Microsoft Office PowerPoint</Application>
  <PresentationFormat>Plačiaekranė</PresentationFormat>
  <Paragraphs>64</Paragraphs>
  <Slides>23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Šnabždesys</vt:lpstr>
      <vt:lpstr>DOKUMENTŲ PASIRAŠYMAS KVALIFIKUOTU ELEKTRONINIU PARAŠU</vt:lpstr>
      <vt:lpstr>„PowerPoint“ pateiktis</vt:lpstr>
      <vt:lpstr>Kas yra kvalifikuotas elektroninis parašas?</vt:lpstr>
      <vt:lpstr>Kvalifikuoto elektroninio parašo įsigijimas</vt:lpstr>
      <vt:lpstr>Kokios įrangos Jums  reikės?</vt:lpstr>
      <vt:lpstr>Kas yra ADOC dokumentas?  </vt:lpstr>
      <vt:lpstr>Dokumentų formatai</vt:lpstr>
      <vt:lpstr>Dokumento pasirašymo kvalifikuotu el. parašu variantai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Dokumento teikimas NMA</vt:lpstr>
      <vt:lpstr>„PowerPoint“ pateiktis</vt:lpstr>
      <vt:lpstr>GEROSIOS PRAKTIKOS SKLAIDA.  PROJEKTAI GAVĘ NACIONALINĘ PARAMĄ KAIMO BENDRUOMENIŲ VEIKLAI 2021 M. </vt:lpstr>
      <vt:lpstr>LIETUVOJE VEIKIANČIŲ KAIMO BENDRUOMENINIŲ ORGANIZACIJŲ SĄVADAS     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DOKUMENTŲ PASIRAŠYMO KVALIFIKUOTU ELEKTRONINIU PARAŠU INSTRUKCIJA</dc:title>
  <dc:creator>Kristina Mockutė</dc:creator>
  <cp:lastModifiedBy>Vartotojas</cp:lastModifiedBy>
  <cp:revision>20</cp:revision>
  <cp:lastPrinted>2022-02-22T07:38:47Z</cp:lastPrinted>
  <dcterms:created xsi:type="dcterms:W3CDTF">2022-02-14T14:51:33Z</dcterms:created>
  <dcterms:modified xsi:type="dcterms:W3CDTF">2022-02-23T12:48:21Z</dcterms:modified>
</cp:coreProperties>
</file>